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sldIdLst>
    <p:sldId id="256" r:id="rId5"/>
    <p:sldId id="287" r:id="rId6"/>
    <p:sldId id="290" r:id="rId7"/>
    <p:sldId id="298" r:id="rId8"/>
    <p:sldId id="293" r:id="rId9"/>
    <p:sldId id="291" r:id="rId10"/>
    <p:sldId id="292" r:id="rId11"/>
    <p:sldId id="294" r:id="rId12"/>
    <p:sldId id="288" r:id="rId13"/>
    <p:sldId id="263" r:id="rId1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6855"/>
    <a:srgbClr val="0E524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44354" autoAdjust="0"/>
    <p:restoredTop sz="94660"/>
  </p:normalViewPr>
  <p:slideViewPr>
    <p:cSldViewPr snapToGrid="0" snapToObjects="1">
      <p:cViewPr varScale="1">
        <p:scale>
          <a:sx n="143" d="100"/>
          <a:sy n="143" d="100"/>
        </p:scale>
        <p:origin x="216" y="800"/>
      </p:cViewPr>
      <p:guideLst>
        <p:guide orient="horz" pos="1620"/>
        <p:guide pos="2880"/>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tiff>
</file>

<file path=ppt/media/image11.gif>
</file>

<file path=ppt/media/image12.gif>
</file>

<file path=ppt/media/image13.tiff>
</file>

<file path=ppt/media/image2.png>
</file>

<file path=ppt/media/image3.png>
</file>

<file path=ppt/media/image4.png>
</file>

<file path=ppt/media/image5.png>
</file>

<file path=ppt/media/image6.png>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Big Data Analytics - Title Slide - Background.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1968" cy="5143500"/>
          </a:xfrm>
          <a:prstGeom prst="rect">
            <a:avLst/>
          </a:prstGeom>
        </p:spPr>
      </p:pic>
      <p:sp>
        <p:nvSpPr>
          <p:cNvPr id="2" name="Title 1"/>
          <p:cNvSpPr>
            <a:spLocks noGrp="1"/>
          </p:cNvSpPr>
          <p:nvPr>
            <p:ph type="ctrTitle"/>
          </p:nvPr>
        </p:nvSpPr>
        <p:spPr>
          <a:xfrm>
            <a:off x="309880" y="368459"/>
            <a:ext cx="7772400" cy="759301"/>
          </a:xfrm>
        </p:spPr>
        <p:txBody>
          <a:bodyPr>
            <a:normAutofit/>
          </a:bodyPr>
          <a:lstStyle>
            <a:lvl1pPr algn="l">
              <a:defRPr sz="3200" b="1">
                <a:solidFill>
                  <a:srgbClr val="136855"/>
                </a:solidFill>
              </a:defRPr>
            </a:lvl1pPr>
          </a:lstStyle>
          <a:p>
            <a:r>
              <a:rPr lang="en-US" dirty="0"/>
              <a:t>Click to edit Master title style</a:t>
            </a:r>
          </a:p>
        </p:txBody>
      </p:sp>
      <p:sp>
        <p:nvSpPr>
          <p:cNvPr id="3" name="Subtitle 2"/>
          <p:cNvSpPr>
            <a:spLocks noGrp="1"/>
          </p:cNvSpPr>
          <p:nvPr>
            <p:ph type="subTitle" idx="1"/>
          </p:nvPr>
        </p:nvSpPr>
        <p:spPr>
          <a:xfrm>
            <a:off x="309880" y="1145858"/>
            <a:ext cx="3906520" cy="1314450"/>
          </a:xfrm>
        </p:spPr>
        <p:txBody>
          <a:bodyPr>
            <a:normAutofit/>
          </a:bodyPr>
          <a:lstStyle>
            <a:lvl1pPr marL="0" indent="0" algn="l">
              <a:buNone/>
              <a:defRPr sz="24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340360" y="4767263"/>
            <a:ext cx="2133600" cy="273844"/>
          </a:xfrm>
        </p:spPr>
        <p:txBody>
          <a:bodyPr/>
          <a:lstStyle>
            <a:lvl1pPr algn="l">
              <a:defRPr/>
            </a:lvl1pPr>
          </a:lstStyle>
          <a:p>
            <a:fld id="{AF88E988-FB04-AB4E-BE5A-59F242AF7F7A}" type="slidenum">
              <a:rPr lang="en-US" smtClean="0"/>
              <a:pPr/>
              <a:t>‹#›</a:t>
            </a:fld>
            <a:endParaRPr lang="en-US" dirty="0"/>
          </a:p>
        </p:txBody>
      </p:sp>
    </p:spTree>
    <p:extLst>
      <p:ext uri="{BB962C8B-B14F-4D97-AF65-F5344CB8AC3E}">
        <p14:creationId xmlns:p14="http://schemas.microsoft.com/office/powerpoint/2010/main" val="1728351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Big Data Analytics - Slide Backgrounds_Artboard 2.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2223" cy="5143500"/>
          </a:xfrm>
          <a:prstGeom prst="rect">
            <a:avLst/>
          </a:prstGeom>
        </p:spPr>
      </p:pic>
      <p:sp>
        <p:nvSpPr>
          <p:cNvPr id="2" name="Title 1"/>
          <p:cNvSpPr>
            <a:spLocks noGrp="1"/>
          </p:cNvSpPr>
          <p:nvPr>
            <p:ph type="title"/>
          </p:nvPr>
        </p:nvSpPr>
        <p:spPr>
          <a:xfrm>
            <a:off x="1717040" y="205979"/>
            <a:ext cx="6969760" cy="857250"/>
          </a:xfrm>
        </p:spPr>
        <p:txBody>
          <a:bodyPr>
            <a:normAutofit/>
          </a:bodyPr>
          <a:lstStyle>
            <a:lvl1pPr algn="l">
              <a:defRPr sz="2800" b="1">
                <a:solidFill>
                  <a:srgbClr val="136855"/>
                </a:solidFill>
              </a:defRPr>
            </a:lvl1pPr>
          </a:lstStyle>
          <a:p>
            <a:r>
              <a:rPr lang="en-US" dirty="0"/>
              <a:t>Click to edit Master title style</a:t>
            </a:r>
          </a:p>
        </p:txBody>
      </p:sp>
      <p:sp>
        <p:nvSpPr>
          <p:cNvPr id="3" name="Content Placeholder 2"/>
          <p:cNvSpPr>
            <a:spLocks noGrp="1"/>
          </p:cNvSpPr>
          <p:nvPr>
            <p:ph idx="1"/>
          </p:nvPr>
        </p:nvSpPr>
        <p:spPr>
          <a:xfrm>
            <a:off x="1717040" y="1200151"/>
            <a:ext cx="6969760" cy="3394472"/>
          </a:xfrm>
        </p:spPr>
        <p:txBody>
          <a:bodyPr>
            <a:normAutofit/>
          </a:bodyPr>
          <a:lstStyle>
            <a:lvl1pPr>
              <a:defRPr sz="1600"/>
            </a:lvl1pPr>
            <a:lvl2pPr>
              <a:defRPr sz="1600"/>
            </a:lvl2pPr>
            <a:lvl3pPr>
              <a:defRPr sz="1600"/>
            </a:lvl3pPr>
            <a:lvl4pPr>
              <a:defRPr sz="16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lvl1pPr>
              <a:defRPr b="1"/>
            </a:lvl1pPr>
          </a:lstStyle>
          <a:p>
            <a:endParaRPr lang="en-US" dirty="0"/>
          </a:p>
        </p:txBody>
      </p:sp>
      <p:sp>
        <p:nvSpPr>
          <p:cNvPr id="6" name="Slide Number Placeholder 5"/>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2203822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Big Data Analytics - Slide Backgrounds_Artboard 4.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2" name="Title 1"/>
          <p:cNvSpPr>
            <a:spLocks noGrp="1"/>
          </p:cNvSpPr>
          <p:nvPr>
            <p:ph type="title"/>
          </p:nvPr>
        </p:nvSpPr>
        <p:spPr>
          <a:xfrm>
            <a:off x="295593" y="2042399"/>
            <a:ext cx="5724207" cy="1021556"/>
          </a:xfrm>
        </p:spPr>
        <p:txBody>
          <a:bodyPr anchor="t">
            <a:noAutofit/>
          </a:bodyPr>
          <a:lstStyle>
            <a:lvl1pPr algn="l">
              <a:defRPr sz="2800" b="1" cap="all">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295593" y="3200400"/>
            <a:ext cx="7772400" cy="82296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91AF2B4D-6B12-4EDF-87BB-2B55CECB6611}" type="slidenum">
              <a:rPr lang="en-US" smtClean="0"/>
              <a:pPr/>
              <a:t>‹#›</a:t>
            </a:fld>
            <a:endParaRPr lang="en-US"/>
          </a:p>
        </p:txBody>
      </p:sp>
    </p:spTree>
    <p:extLst>
      <p:ext uri="{BB962C8B-B14F-4D97-AF65-F5344CB8AC3E}">
        <p14:creationId xmlns:p14="http://schemas.microsoft.com/office/powerpoint/2010/main" val="1122394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15" name="Picture 14" descr="Big Data Analytics - Slide Backgrounds_Artboard 3.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2" y="0"/>
            <a:ext cx="9139938" cy="5143500"/>
          </a:xfrm>
          <a:prstGeom prst="rect">
            <a:avLst/>
          </a:prstGeom>
        </p:spPr>
      </p:pic>
      <p:sp>
        <p:nvSpPr>
          <p:cNvPr id="11" name="Content Placeholder 2"/>
          <p:cNvSpPr>
            <a:spLocks noGrp="1"/>
          </p:cNvSpPr>
          <p:nvPr>
            <p:ph sz="half" idx="10"/>
          </p:nvPr>
        </p:nvSpPr>
        <p:spPr>
          <a:xfrm>
            <a:off x="355600" y="1151335"/>
            <a:ext cx="3769360" cy="3380023"/>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2"/>
          </p:nvPr>
        </p:nvSpPr>
        <p:spPr>
          <a:xfrm>
            <a:off x="5191760" y="1151336"/>
            <a:ext cx="3383280" cy="3380023"/>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6"/>
          <p:cNvSpPr>
            <a:spLocks noGrp="1"/>
          </p:cNvSpPr>
          <p:nvPr>
            <p:ph type="sldNum" sz="quarter" idx="12"/>
          </p:nvPr>
        </p:nvSpPr>
        <p:spPr>
          <a:xfrm>
            <a:off x="6553200" y="4767263"/>
            <a:ext cx="2133600" cy="273844"/>
          </a:xfrm>
        </p:spPr>
        <p:txBody>
          <a:bodyPr/>
          <a:lstStyle/>
          <a:p>
            <a:fld id="{2066355A-084C-D24E-9AD2-7E4FC41EA627}" type="slidenum">
              <a:rPr lang="en-US" smtClean="0"/>
              <a:t>‹#›</a:t>
            </a:fld>
            <a:endParaRPr lang="en-US"/>
          </a:p>
        </p:txBody>
      </p:sp>
      <p:sp>
        <p:nvSpPr>
          <p:cNvPr id="5" name="Text Placeholder 4"/>
          <p:cNvSpPr>
            <a:spLocks noGrp="1"/>
          </p:cNvSpPr>
          <p:nvPr>
            <p:ph type="body" sz="quarter" idx="3"/>
          </p:nvPr>
        </p:nvSpPr>
        <p:spPr>
          <a:xfrm>
            <a:off x="5191761" y="528321"/>
            <a:ext cx="3383280" cy="623016"/>
          </a:xfrm>
        </p:spPr>
        <p:txBody>
          <a:bodyPr anchor="b">
            <a:noAutofit/>
          </a:bodyPr>
          <a:lstStyle>
            <a:lvl1pPr marL="0" indent="0" algn="ctr">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Text Placeholder 4"/>
          <p:cNvSpPr>
            <a:spLocks noGrp="1"/>
          </p:cNvSpPr>
          <p:nvPr>
            <p:ph type="body" sz="quarter" idx="13"/>
          </p:nvPr>
        </p:nvSpPr>
        <p:spPr>
          <a:xfrm>
            <a:off x="355600" y="528321"/>
            <a:ext cx="3769360" cy="623016"/>
          </a:xfrm>
        </p:spPr>
        <p:txBody>
          <a:bodyPr anchor="b">
            <a:noAutofit/>
          </a:bodyPr>
          <a:lstStyle>
            <a:lvl1pPr marL="0" indent="0" algn="ctr">
              <a:buNone/>
              <a:defRPr sz="18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ext uri="{BB962C8B-B14F-4D97-AF65-F5344CB8AC3E}">
        <p14:creationId xmlns:p14="http://schemas.microsoft.com/office/powerpoint/2010/main" val="2486824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pic>
        <p:nvPicPr>
          <p:cNvPr id="4" name="Picture 3" descr="Big Data Analytics - Slide Backgrounds_Artboard 6.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11" name="Content Placeholder 2"/>
          <p:cNvSpPr>
            <a:spLocks noGrp="1"/>
          </p:cNvSpPr>
          <p:nvPr>
            <p:ph sz="half" idx="10"/>
          </p:nvPr>
        </p:nvSpPr>
        <p:spPr>
          <a:xfrm>
            <a:off x="355600" y="379175"/>
            <a:ext cx="8402320" cy="1998265"/>
          </a:xfrm>
        </p:spPr>
        <p:txBody>
          <a:bodyPr>
            <a:normAutofit/>
          </a:bodyPr>
          <a:lstStyle>
            <a:lvl1pPr>
              <a:defRPr sz="16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3"/>
          <p:cNvSpPr>
            <a:spLocks noGrp="1"/>
          </p:cNvSpPr>
          <p:nvPr>
            <p:ph sz="half" idx="2"/>
          </p:nvPr>
        </p:nvSpPr>
        <p:spPr>
          <a:xfrm>
            <a:off x="355600" y="2794001"/>
            <a:ext cx="8402320" cy="1973262"/>
          </a:xfrm>
        </p:spPr>
        <p:txBody>
          <a:bodyPr>
            <a:normAutofit/>
          </a:bodyPr>
          <a:lstStyle>
            <a:lvl1pPr>
              <a:defRPr sz="1600">
                <a:solidFill>
                  <a:srgbClr val="FFFFFF"/>
                </a:solidFill>
              </a:defRPr>
            </a:lvl1pPr>
            <a:lvl2pPr>
              <a:defRPr sz="1600">
                <a:solidFill>
                  <a:srgbClr val="FFFFFF"/>
                </a:solidFill>
              </a:defRPr>
            </a:lvl2pPr>
            <a:lvl3pPr>
              <a:defRPr sz="1600">
                <a:solidFill>
                  <a:srgbClr val="FFFFFF"/>
                </a:solidFill>
              </a:defRPr>
            </a:lvl3pPr>
            <a:lvl4pPr>
              <a:defRPr sz="1600">
                <a:solidFill>
                  <a:srgbClr val="FFFFFF"/>
                </a:solidFill>
              </a:defRPr>
            </a:lvl4pPr>
            <a:lvl5pPr>
              <a:defRPr sz="1600">
                <a:solidFill>
                  <a:srgbClr val="FFFFFF"/>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6"/>
          <p:cNvSpPr>
            <a:spLocks noGrp="1"/>
          </p:cNvSpPr>
          <p:nvPr>
            <p:ph type="sldNum" sz="quarter" idx="12"/>
          </p:nvPr>
        </p:nvSpPr>
        <p:spPr>
          <a:xfrm>
            <a:off x="6553200" y="4767263"/>
            <a:ext cx="2133600" cy="273844"/>
          </a:xfrm>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3056948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Main Point">
    <p:spTree>
      <p:nvGrpSpPr>
        <p:cNvPr id="1" name=""/>
        <p:cNvGrpSpPr/>
        <p:nvPr/>
      </p:nvGrpSpPr>
      <p:grpSpPr>
        <a:xfrm>
          <a:off x="0" y="0"/>
          <a:ext cx="0" cy="0"/>
          <a:chOff x="0" y="0"/>
          <a:chExt cx="0" cy="0"/>
        </a:xfrm>
      </p:grpSpPr>
      <p:pic>
        <p:nvPicPr>
          <p:cNvPr id="8" name="Picture 7" descr="Big Data Analytics - Slide Backgrounds_Artboard 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77" y="0"/>
            <a:ext cx="9142223" cy="5143500"/>
          </a:xfrm>
          <a:prstGeom prst="rect">
            <a:avLst/>
          </a:prstGeom>
        </p:spPr>
      </p:pic>
      <p:sp>
        <p:nvSpPr>
          <p:cNvPr id="2" name="Title 1"/>
          <p:cNvSpPr>
            <a:spLocks noGrp="1"/>
          </p:cNvSpPr>
          <p:nvPr>
            <p:ph type="title"/>
          </p:nvPr>
        </p:nvSpPr>
        <p:spPr>
          <a:xfrm>
            <a:off x="863600" y="843280"/>
            <a:ext cx="7416800" cy="3403600"/>
          </a:xfrm>
        </p:spPr>
        <p:txBody>
          <a:bodyPr>
            <a:normAutofit/>
          </a:bodyPr>
          <a:lstStyle>
            <a:lvl1pPr>
              <a:defRPr sz="2800"/>
            </a:lvl1pPr>
          </a:lstStyle>
          <a:p>
            <a:r>
              <a:rPr lang="en-US" dirty="0"/>
              <a:t>Click to edit Master title style</a:t>
            </a:r>
          </a:p>
        </p:txBody>
      </p:sp>
      <p:sp>
        <p:nvSpPr>
          <p:cNvPr id="5" name="Slide Number Placeholder 4"/>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084712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066355A-084C-D24E-9AD2-7E4FC41EA627}" type="slidenum">
              <a:rPr lang="en-US" smtClean="0"/>
              <a:t>‹#›</a:t>
            </a:fld>
            <a:endParaRPr lang="en-US"/>
          </a:p>
        </p:txBody>
      </p:sp>
    </p:spTree>
    <p:extLst>
      <p:ext uri="{BB962C8B-B14F-4D97-AF65-F5344CB8AC3E}">
        <p14:creationId xmlns:p14="http://schemas.microsoft.com/office/powerpoint/2010/main" val="1249224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Last Slide">
    <p:spTree>
      <p:nvGrpSpPr>
        <p:cNvPr id="1" name=""/>
        <p:cNvGrpSpPr/>
        <p:nvPr/>
      </p:nvGrpSpPr>
      <p:grpSpPr>
        <a:xfrm>
          <a:off x="0" y="0"/>
          <a:ext cx="0" cy="0"/>
          <a:chOff x="0" y="0"/>
          <a:chExt cx="0" cy="0"/>
        </a:xfrm>
      </p:grpSpPr>
      <p:pic>
        <p:nvPicPr>
          <p:cNvPr id="6" name="Picture 5" descr="Big Data Analytics - Slide Backgrounds_Artboard 7.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062" y="0"/>
            <a:ext cx="9139938" cy="5143500"/>
          </a:xfrm>
          <a:prstGeom prst="rect">
            <a:avLst/>
          </a:prstGeom>
        </p:spPr>
      </p:pic>
      <p:sp>
        <p:nvSpPr>
          <p:cNvPr id="5" name="TextBox 4"/>
          <p:cNvSpPr txBox="1"/>
          <p:nvPr userDrawn="1"/>
        </p:nvSpPr>
        <p:spPr>
          <a:xfrm>
            <a:off x="3413760" y="914400"/>
            <a:ext cx="5120640" cy="2031325"/>
          </a:xfrm>
          <a:prstGeom prst="rect">
            <a:avLst/>
          </a:prstGeom>
          <a:noFill/>
        </p:spPr>
        <p:txBody>
          <a:bodyPr wrap="square" rtlCol="0">
            <a:spAutoFit/>
          </a:bodyPr>
          <a:lstStyle/>
          <a:p>
            <a:r>
              <a:rPr lang="en-US" sz="1400" dirty="0">
                <a:solidFill>
                  <a:schemeClr val="tx1">
                    <a:lumMod val="65000"/>
                    <a:lumOff val="35000"/>
                  </a:schemeClr>
                </a:solidFill>
              </a:rPr>
              <a:t>© All rights reserved. All content within our courses, such as this video, is protected by copyright and is owned by the course author or unless otherwise stated.  Third party copyrighted materials (for example, images and text) have either been licensed for use in any given course, or have  been copied under an exception or limitation in Canadian Copyright law. For further information, please contact the McMaster University Centre for Continuing Education </a:t>
            </a:r>
            <a:r>
              <a:rPr lang="en-US" sz="1400" dirty="0" err="1">
                <a:solidFill>
                  <a:schemeClr val="tx1">
                    <a:lumMod val="65000"/>
                    <a:lumOff val="35000"/>
                  </a:schemeClr>
                </a:solidFill>
              </a:rPr>
              <a:t>ccecrsdv@mcmaster.ca</a:t>
            </a:r>
            <a:r>
              <a:rPr lang="en-US" sz="1400" dirty="0">
                <a:solidFill>
                  <a:schemeClr val="tx1">
                    <a:lumMod val="65000"/>
                    <a:lumOff val="35000"/>
                  </a:schemeClr>
                </a:solidFill>
              </a:rPr>
              <a:t>.</a:t>
            </a:r>
          </a:p>
        </p:txBody>
      </p:sp>
    </p:spTree>
    <p:extLst>
      <p:ext uri="{BB962C8B-B14F-4D97-AF65-F5344CB8AC3E}">
        <p14:creationId xmlns:p14="http://schemas.microsoft.com/office/powerpoint/2010/main" val="2458293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68C2560D-EC28-3B41-86E8-18F1CE0113B4}" type="datetimeFigureOut">
              <a:rPr lang="en-US" smtClean="0"/>
              <a:t>11/22/18</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066355A-084C-D24E-9AD2-7E4FC41EA627}" type="slidenum">
              <a:rPr lang="en-US" smtClean="0"/>
              <a:t>‹#›</a:t>
            </a:fld>
            <a:endParaRPr lang="en-US"/>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56" r:id="rId1"/>
    <p:sldLayoutId id="2147493457" r:id="rId2"/>
    <p:sldLayoutId id="2147493458" r:id="rId3"/>
    <p:sldLayoutId id="2147493460" r:id="rId4"/>
    <p:sldLayoutId id="2147493464" r:id="rId5"/>
    <p:sldLayoutId id="2147493461" r:id="rId6"/>
    <p:sldLayoutId id="2147493462" r:id="rId7"/>
    <p:sldLayoutId id="2147493465" r:id="rId8"/>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CA" dirty="0"/>
              <a:t>Clustering</a:t>
            </a:r>
            <a:endParaRPr lang="en-US" dirty="0"/>
          </a:p>
        </p:txBody>
      </p:sp>
      <p:sp>
        <p:nvSpPr>
          <p:cNvPr id="3" name="Subtitle 2"/>
          <p:cNvSpPr>
            <a:spLocks noGrp="1"/>
          </p:cNvSpPr>
          <p:nvPr>
            <p:ph type="subTitle" idx="1"/>
          </p:nvPr>
        </p:nvSpPr>
        <p:spPr/>
        <p:txBody>
          <a:bodyPr>
            <a:normAutofit/>
          </a:bodyPr>
          <a:lstStyle/>
          <a:p>
            <a:endParaRPr lang="en-CA" sz="1200" dirty="0"/>
          </a:p>
          <a:p>
            <a:endParaRPr lang="en-CA" sz="1200" dirty="0"/>
          </a:p>
        </p:txBody>
      </p:sp>
    </p:spTree>
    <p:extLst>
      <p:ext uri="{BB962C8B-B14F-4D97-AF65-F5344CB8AC3E}">
        <p14:creationId xmlns:p14="http://schemas.microsoft.com/office/powerpoint/2010/main" val="3774832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9812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EF00E-7671-4D05-B5EB-42DB77437EA0}"/>
              </a:ext>
            </a:extLst>
          </p:cNvPr>
          <p:cNvSpPr>
            <a:spLocks noGrp="1"/>
          </p:cNvSpPr>
          <p:nvPr>
            <p:ph type="title"/>
          </p:nvPr>
        </p:nvSpPr>
        <p:spPr/>
        <p:txBody>
          <a:bodyPr/>
          <a:lstStyle/>
          <a:p>
            <a:r>
              <a:rPr lang="en-US" dirty="0"/>
              <a:t>Mean shift Clustering</a:t>
            </a:r>
          </a:p>
        </p:txBody>
      </p:sp>
      <p:sp>
        <p:nvSpPr>
          <p:cNvPr id="3" name="Content Placeholder 2">
            <a:extLst>
              <a:ext uri="{FF2B5EF4-FFF2-40B4-BE49-F238E27FC236}">
                <a16:creationId xmlns:a16="http://schemas.microsoft.com/office/drawing/2014/main" id="{E80FF2D7-103B-4C8C-AE30-2E8F61C0695C}"/>
              </a:ext>
            </a:extLst>
          </p:cNvPr>
          <p:cNvSpPr>
            <a:spLocks noGrp="1"/>
          </p:cNvSpPr>
          <p:nvPr>
            <p:ph idx="1"/>
          </p:nvPr>
        </p:nvSpPr>
        <p:spPr>
          <a:xfrm>
            <a:off x="1567571" y="1063229"/>
            <a:ext cx="6969760" cy="3641251"/>
          </a:xfrm>
        </p:spPr>
        <p:txBody>
          <a:bodyPr>
            <a:normAutofit fontScale="92500" lnSpcReduction="10000"/>
          </a:bodyPr>
          <a:lstStyle/>
          <a:p>
            <a:r>
              <a:rPr lang="en-US" dirty="0"/>
              <a:t>Mean shift</a:t>
            </a:r>
            <a:r>
              <a:rPr lang="en-CA" dirty="0"/>
              <a:t> clustering aims to discover </a:t>
            </a:r>
            <a:r>
              <a:rPr lang="en-CA" i="1" dirty="0"/>
              <a:t>blobs</a:t>
            </a:r>
            <a:r>
              <a:rPr lang="en-CA" dirty="0"/>
              <a:t> in a smooth density of samples.  </a:t>
            </a:r>
          </a:p>
          <a:p>
            <a:r>
              <a:rPr lang="en-CA" dirty="0"/>
              <a:t>It is a centroid based algorithm, which works by updating candidates for centroids to be the mean of the points within a given region. </a:t>
            </a:r>
          </a:p>
          <a:p>
            <a:r>
              <a:rPr lang="en-CA" dirty="0"/>
              <a:t>These candidates are then filtered in a post-processing stage to eliminate near-duplicates to form the final set of centroids.</a:t>
            </a:r>
          </a:p>
          <a:p>
            <a:r>
              <a:rPr lang="en-CA" dirty="0"/>
              <a:t>The algorithm automatically sets the number of clusters.</a:t>
            </a:r>
          </a:p>
          <a:p>
            <a:r>
              <a:rPr lang="en-CA" dirty="0"/>
              <a:t>Pro</a:t>
            </a:r>
          </a:p>
          <a:p>
            <a:pPr lvl="1"/>
            <a:r>
              <a:rPr lang="en-CA" dirty="0"/>
              <a:t>The algorithm is guaranteed to converge, however the algorithm will stop iterating when the change in centroids is small.</a:t>
            </a:r>
          </a:p>
          <a:p>
            <a:r>
              <a:rPr lang="en-CA" dirty="0"/>
              <a:t>Con</a:t>
            </a:r>
          </a:p>
          <a:p>
            <a:pPr lvl="1"/>
            <a:r>
              <a:rPr lang="en-CA" dirty="0"/>
              <a:t>The algorithm is not highly scalable, as it requires multiple nearest neighbor searches during the execution of the algorithm. </a:t>
            </a:r>
          </a:p>
          <a:p>
            <a:pPr marL="0" indent="0">
              <a:buNone/>
            </a:pPr>
            <a:br>
              <a:rPr lang="en-CA" dirty="0"/>
            </a:br>
            <a:endParaRPr lang="en-CA" dirty="0"/>
          </a:p>
        </p:txBody>
      </p:sp>
    </p:spTree>
    <p:extLst>
      <p:ext uri="{BB962C8B-B14F-4D97-AF65-F5344CB8AC3E}">
        <p14:creationId xmlns:p14="http://schemas.microsoft.com/office/powerpoint/2010/main" val="4100873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65CF3-0978-F244-A0D1-4AFD0414C276}"/>
              </a:ext>
            </a:extLst>
          </p:cNvPr>
          <p:cNvSpPr>
            <a:spLocks noGrp="1"/>
          </p:cNvSpPr>
          <p:nvPr>
            <p:ph type="title"/>
          </p:nvPr>
        </p:nvSpPr>
        <p:spPr/>
        <p:txBody>
          <a:bodyPr/>
          <a:lstStyle/>
          <a:p>
            <a:r>
              <a:rPr lang="en-US" dirty="0"/>
              <a:t>Mean shift Clustering</a:t>
            </a:r>
          </a:p>
        </p:txBody>
      </p:sp>
      <p:sp>
        <p:nvSpPr>
          <p:cNvPr id="3" name="Content Placeholder 2">
            <a:extLst>
              <a:ext uri="{FF2B5EF4-FFF2-40B4-BE49-F238E27FC236}">
                <a16:creationId xmlns:a16="http://schemas.microsoft.com/office/drawing/2014/main" id="{379144C3-D56C-4545-9FEF-870065107576}"/>
              </a:ext>
            </a:extLst>
          </p:cNvPr>
          <p:cNvSpPr>
            <a:spLocks noGrp="1"/>
          </p:cNvSpPr>
          <p:nvPr>
            <p:ph idx="1"/>
          </p:nvPr>
        </p:nvSpPr>
        <p:spPr>
          <a:xfrm>
            <a:off x="1459863" y="1200151"/>
            <a:ext cx="2854960" cy="3394472"/>
          </a:xfrm>
        </p:spPr>
        <p:txBody>
          <a:bodyPr>
            <a:normAutofit/>
          </a:bodyPr>
          <a:lstStyle/>
          <a:p>
            <a:r>
              <a:rPr lang="en-CA" dirty="0"/>
              <a:t>Mean shift builds upon the concept of kernel density estimation (KDE).</a:t>
            </a:r>
          </a:p>
          <a:p>
            <a:r>
              <a:rPr lang="en-CA" dirty="0"/>
              <a:t> Imagine that this data was sampled from a probability distribution.</a:t>
            </a:r>
          </a:p>
          <a:p>
            <a:r>
              <a:rPr lang="en-CA" dirty="0"/>
              <a:t> KDE is a method to estimate the underlying for a set of data.</a:t>
            </a:r>
            <a:endParaRPr lang="en-US" dirty="0"/>
          </a:p>
        </p:txBody>
      </p:sp>
      <p:pic>
        <p:nvPicPr>
          <p:cNvPr id="6" name="Picture 5">
            <a:extLst>
              <a:ext uri="{FF2B5EF4-FFF2-40B4-BE49-F238E27FC236}">
                <a16:creationId xmlns:a16="http://schemas.microsoft.com/office/drawing/2014/main" id="{4FC5F421-0631-9C45-90BF-C0560E5A5517}"/>
              </a:ext>
            </a:extLst>
          </p:cNvPr>
          <p:cNvPicPr>
            <a:picLocks noChangeAspect="1"/>
          </p:cNvPicPr>
          <p:nvPr/>
        </p:nvPicPr>
        <p:blipFill>
          <a:blip r:embed="rId2"/>
          <a:stretch>
            <a:fillRect/>
          </a:stretch>
        </p:blipFill>
        <p:spPr>
          <a:xfrm>
            <a:off x="4358385" y="1200151"/>
            <a:ext cx="4699643" cy="3228975"/>
          </a:xfrm>
          <a:prstGeom prst="rect">
            <a:avLst/>
          </a:prstGeom>
        </p:spPr>
      </p:pic>
    </p:spTree>
    <p:extLst>
      <p:ext uri="{BB962C8B-B14F-4D97-AF65-F5344CB8AC3E}">
        <p14:creationId xmlns:p14="http://schemas.microsoft.com/office/powerpoint/2010/main" val="2916330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65CF3-0978-F244-A0D1-4AFD0414C276}"/>
              </a:ext>
            </a:extLst>
          </p:cNvPr>
          <p:cNvSpPr>
            <a:spLocks noGrp="1"/>
          </p:cNvSpPr>
          <p:nvPr>
            <p:ph type="title"/>
          </p:nvPr>
        </p:nvSpPr>
        <p:spPr/>
        <p:txBody>
          <a:bodyPr/>
          <a:lstStyle/>
          <a:p>
            <a:r>
              <a:rPr lang="en-US" dirty="0"/>
              <a:t>Mean shift Clustering</a:t>
            </a:r>
          </a:p>
        </p:txBody>
      </p:sp>
      <p:sp>
        <p:nvSpPr>
          <p:cNvPr id="3" name="Content Placeholder 2">
            <a:extLst>
              <a:ext uri="{FF2B5EF4-FFF2-40B4-BE49-F238E27FC236}">
                <a16:creationId xmlns:a16="http://schemas.microsoft.com/office/drawing/2014/main" id="{379144C3-D56C-4545-9FEF-870065107576}"/>
              </a:ext>
            </a:extLst>
          </p:cNvPr>
          <p:cNvSpPr>
            <a:spLocks noGrp="1"/>
          </p:cNvSpPr>
          <p:nvPr>
            <p:ph idx="1"/>
          </p:nvPr>
        </p:nvSpPr>
        <p:spPr>
          <a:xfrm>
            <a:off x="1459863" y="1200151"/>
            <a:ext cx="2854960" cy="3394472"/>
          </a:xfrm>
        </p:spPr>
        <p:txBody>
          <a:bodyPr>
            <a:normAutofit lnSpcReduction="10000"/>
          </a:bodyPr>
          <a:lstStyle/>
          <a:p>
            <a:r>
              <a:rPr lang="en-CA" dirty="0"/>
              <a:t>It works by placing some weight(kernel) on each point in the data set.</a:t>
            </a:r>
          </a:p>
          <a:p>
            <a:r>
              <a:rPr lang="en-CA" dirty="0"/>
              <a:t>Most popular kernel is Gaussian kernel</a:t>
            </a:r>
          </a:p>
          <a:p>
            <a:r>
              <a:rPr lang="en-CA" dirty="0"/>
              <a:t>Adding all of the individual kernels up generates a probability surface.</a:t>
            </a:r>
          </a:p>
          <a:p>
            <a:r>
              <a:rPr lang="en-CA" dirty="0"/>
              <a:t>Depending on the kernel bandwidth parameter used, the resultant density function will vary.</a:t>
            </a:r>
            <a:endParaRPr lang="en-US" dirty="0"/>
          </a:p>
        </p:txBody>
      </p:sp>
      <p:pic>
        <p:nvPicPr>
          <p:cNvPr id="4" name="Picture 3">
            <a:extLst>
              <a:ext uri="{FF2B5EF4-FFF2-40B4-BE49-F238E27FC236}">
                <a16:creationId xmlns:a16="http://schemas.microsoft.com/office/drawing/2014/main" id="{FE4E8D50-087D-4044-82D1-7DD681A69ED4}"/>
              </a:ext>
            </a:extLst>
          </p:cNvPr>
          <p:cNvPicPr>
            <a:picLocks noChangeAspect="1"/>
          </p:cNvPicPr>
          <p:nvPr/>
        </p:nvPicPr>
        <p:blipFill>
          <a:blip r:embed="rId2"/>
          <a:stretch>
            <a:fillRect/>
          </a:stretch>
        </p:blipFill>
        <p:spPr>
          <a:xfrm>
            <a:off x="4663274" y="1200151"/>
            <a:ext cx="4094963" cy="3481198"/>
          </a:xfrm>
          <a:prstGeom prst="rect">
            <a:avLst/>
          </a:prstGeom>
        </p:spPr>
      </p:pic>
      <p:pic>
        <p:nvPicPr>
          <p:cNvPr id="7" name="Picture 6">
            <a:extLst>
              <a:ext uri="{FF2B5EF4-FFF2-40B4-BE49-F238E27FC236}">
                <a16:creationId xmlns:a16="http://schemas.microsoft.com/office/drawing/2014/main" id="{D3DF0EB4-72C8-C240-8BC9-E6612D8A237A}"/>
              </a:ext>
            </a:extLst>
          </p:cNvPr>
          <p:cNvPicPr>
            <a:picLocks noChangeAspect="1"/>
          </p:cNvPicPr>
          <p:nvPr/>
        </p:nvPicPr>
        <p:blipFill>
          <a:blip r:embed="rId3"/>
          <a:stretch>
            <a:fillRect/>
          </a:stretch>
        </p:blipFill>
        <p:spPr>
          <a:xfrm>
            <a:off x="4531387" y="1200151"/>
            <a:ext cx="4233896" cy="3481198"/>
          </a:xfrm>
          <a:prstGeom prst="rect">
            <a:avLst/>
          </a:prstGeom>
        </p:spPr>
      </p:pic>
    </p:spTree>
    <p:extLst>
      <p:ext uri="{BB962C8B-B14F-4D97-AF65-F5344CB8AC3E}">
        <p14:creationId xmlns:p14="http://schemas.microsoft.com/office/powerpoint/2010/main" val="316667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65CF3-0978-F244-A0D1-4AFD0414C276}"/>
              </a:ext>
            </a:extLst>
          </p:cNvPr>
          <p:cNvSpPr>
            <a:spLocks noGrp="1"/>
          </p:cNvSpPr>
          <p:nvPr>
            <p:ph type="title"/>
          </p:nvPr>
        </p:nvSpPr>
        <p:spPr/>
        <p:txBody>
          <a:bodyPr/>
          <a:lstStyle/>
          <a:p>
            <a:r>
              <a:rPr lang="en-US" dirty="0"/>
              <a:t>How it is done</a:t>
            </a:r>
          </a:p>
        </p:txBody>
      </p:sp>
      <p:sp>
        <p:nvSpPr>
          <p:cNvPr id="3" name="Content Placeholder 2">
            <a:extLst>
              <a:ext uri="{FF2B5EF4-FFF2-40B4-BE49-F238E27FC236}">
                <a16:creationId xmlns:a16="http://schemas.microsoft.com/office/drawing/2014/main" id="{379144C3-D56C-4545-9FEF-870065107576}"/>
              </a:ext>
            </a:extLst>
          </p:cNvPr>
          <p:cNvSpPr>
            <a:spLocks noGrp="1"/>
          </p:cNvSpPr>
          <p:nvPr>
            <p:ph idx="1"/>
          </p:nvPr>
        </p:nvSpPr>
        <p:spPr/>
        <p:txBody>
          <a:bodyPr/>
          <a:lstStyle/>
          <a:p>
            <a:pPr>
              <a:buFont typeface="+mj-lt"/>
              <a:buAutoNum type="arabicPeriod"/>
            </a:pPr>
            <a:r>
              <a:rPr lang="en-US" dirty="0"/>
              <a:t>For each point, find all possible neighbors within certain distance.</a:t>
            </a:r>
          </a:p>
          <a:p>
            <a:pPr>
              <a:buFont typeface="+mj-lt"/>
              <a:buAutoNum type="arabicPeriod"/>
            </a:pPr>
            <a:r>
              <a:rPr lang="en-US" dirty="0"/>
              <a:t>Calculate the weighted average of the group of neighbors.</a:t>
            </a:r>
          </a:p>
          <a:p>
            <a:pPr lvl="1"/>
            <a:r>
              <a:rPr lang="en-US" dirty="0"/>
              <a:t>The weight can be computed using some kernel function</a:t>
            </a:r>
          </a:p>
          <a:p>
            <a:pPr>
              <a:buFont typeface="+mj-lt"/>
              <a:buAutoNum type="arabicPeriod"/>
            </a:pPr>
            <a:r>
              <a:rPr lang="en-US" dirty="0"/>
              <a:t>Replace the point with the weighted average of its neighbors </a:t>
            </a:r>
          </a:p>
          <a:p>
            <a:pPr>
              <a:buFont typeface="+mj-lt"/>
              <a:buAutoNum type="arabicPeriod"/>
            </a:pPr>
            <a:r>
              <a:rPr lang="en-US" dirty="0"/>
              <a:t>Do this for all data points</a:t>
            </a:r>
          </a:p>
          <a:p>
            <a:pPr>
              <a:buFont typeface="+mj-lt"/>
              <a:buAutoNum type="arabicPeriod"/>
            </a:pPr>
            <a:r>
              <a:rPr lang="en-US" dirty="0"/>
              <a:t>Repeat 1. until the points and their averages are the same, or until certain stop condition is achieved</a:t>
            </a:r>
          </a:p>
          <a:p>
            <a:endParaRPr lang="en-US" dirty="0"/>
          </a:p>
        </p:txBody>
      </p:sp>
    </p:spTree>
    <p:extLst>
      <p:ext uri="{BB962C8B-B14F-4D97-AF65-F5344CB8AC3E}">
        <p14:creationId xmlns:p14="http://schemas.microsoft.com/office/powerpoint/2010/main" val="2675849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65CF3-0978-F244-A0D1-4AFD0414C276}"/>
              </a:ext>
            </a:extLst>
          </p:cNvPr>
          <p:cNvSpPr>
            <a:spLocks noGrp="1"/>
          </p:cNvSpPr>
          <p:nvPr>
            <p:ph type="title"/>
          </p:nvPr>
        </p:nvSpPr>
        <p:spPr/>
        <p:txBody>
          <a:bodyPr/>
          <a:lstStyle/>
          <a:p>
            <a:r>
              <a:rPr lang="en-US" dirty="0"/>
              <a:t>Mean shift Clustering</a:t>
            </a:r>
          </a:p>
        </p:txBody>
      </p:sp>
      <p:pic>
        <p:nvPicPr>
          <p:cNvPr id="17" name="Picture 16">
            <a:extLst>
              <a:ext uri="{FF2B5EF4-FFF2-40B4-BE49-F238E27FC236}">
                <a16:creationId xmlns:a16="http://schemas.microsoft.com/office/drawing/2014/main" id="{CF048C22-5064-CE45-A1CF-536A98226E5D}"/>
              </a:ext>
            </a:extLst>
          </p:cNvPr>
          <p:cNvPicPr>
            <a:picLocks noChangeAspect="1"/>
          </p:cNvPicPr>
          <p:nvPr/>
        </p:nvPicPr>
        <p:blipFill>
          <a:blip r:embed="rId2"/>
          <a:stretch>
            <a:fillRect/>
          </a:stretch>
        </p:blipFill>
        <p:spPr>
          <a:xfrm>
            <a:off x="1717040" y="1063229"/>
            <a:ext cx="7229736" cy="3876324"/>
          </a:xfrm>
          <a:prstGeom prst="rect">
            <a:avLst/>
          </a:prstGeom>
        </p:spPr>
      </p:pic>
    </p:spTree>
    <p:extLst>
      <p:ext uri="{BB962C8B-B14F-4D97-AF65-F5344CB8AC3E}">
        <p14:creationId xmlns:p14="http://schemas.microsoft.com/office/powerpoint/2010/main" val="2658790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65CF3-0978-F244-A0D1-4AFD0414C276}"/>
              </a:ext>
            </a:extLst>
          </p:cNvPr>
          <p:cNvSpPr>
            <a:spLocks noGrp="1"/>
          </p:cNvSpPr>
          <p:nvPr>
            <p:ph type="title"/>
          </p:nvPr>
        </p:nvSpPr>
        <p:spPr/>
        <p:txBody>
          <a:bodyPr/>
          <a:lstStyle/>
          <a:p>
            <a:r>
              <a:rPr lang="en-US" dirty="0"/>
              <a:t>Mean shift Clustering</a:t>
            </a:r>
          </a:p>
        </p:txBody>
      </p:sp>
      <p:pic>
        <p:nvPicPr>
          <p:cNvPr id="5" name="Content Placeholder 4">
            <a:extLst>
              <a:ext uri="{FF2B5EF4-FFF2-40B4-BE49-F238E27FC236}">
                <a16:creationId xmlns:a16="http://schemas.microsoft.com/office/drawing/2014/main" id="{345624ED-0E84-6C4A-9D8B-9A76A034D820}"/>
              </a:ext>
            </a:extLst>
          </p:cNvPr>
          <p:cNvPicPr>
            <a:picLocks noGrp="1" noChangeAspect="1"/>
          </p:cNvPicPr>
          <p:nvPr>
            <p:ph idx="1"/>
          </p:nvPr>
        </p:nvPicPr>
        <p:blipFill>
          <a:blip r:embed="rId2"/>
          <a:stretch>
            <a:fillRect/>
          </a:stretch>
        </p:blipFill>
        <p:spPr>
          <a:xfrm>
            <a:off x="1918447" y="1111654"/>
            <a:ext cx="6499412" cy="3482571"/>
          </a:xfrm>
        </p:spPr>
      </p:pic>
    </p:spTree>
    <p:extLst>
      <p:ext uri="{BB962C8B-B14F-4D97-AF65-F5344CB8AC3E}">
        <p14:creationId xmlns:p14="http://schemas.microsoft.com/office/powerpoint/2010/main" val="1072600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65CF3-0978-F244-A0D1-4AFD0414C276}"/>
              </a:ext>
            </a:extLst>
          </p:cNvPr>
          <p:cNvSpPr>
            <a:spLocks noGrp="1"/>
          </p:cNvSpPr>
          <p:nvPr>
            <p:ph type="title"/>
          </p:nvPr>
        </p:nvSpPr>
        <p:spPr/>
        <p:txBody>
          <a:bodyPr/>
          <a:lstStyle/>
          <a:p>
            <a:pPr algn="ctr"/>
            <a:r>
              <a:rPr lang="en-US" dirty="0"/>
              <a:t>Some of Mean Shift Applications</a:t>
            </a:r>
          </a:p>
        </p:txBody>
      </p:sp>
      <p:sp>
        <p:nvSpPr>
          <p:cNvPr id="3" name="Content Placeholder 2">
            <a:extLst>
              <a:ext uri="{FF2B5EF4-FFF2-40B4-BE49-F238E27FC236}">
                <a16:creationId xmlns:a16="http://schemas.microsoft.com/office/drawing/2014/main" id="{379144C3-D56C-4545-9FEF-870065107576}"/>
              </a:ext>
            </a:extLst>
          </p:cNvPr>
          <p:cNvSpPr>
            <a:spLocks noGrp="1"/>
          </p:cNvSpPr>
          <p:nvPr>
            <p:ph idx="1"/>
          </p:nvPr>
        </p:nvSpPr>
        <p:spPr/>
        <p:txBody>
          <a:bodyPr/>
          <a:lstStyle/>
          <a:p>
            <a:r>
              <a:rPr lang="en-CA" sz="1800" dirty="0"/>
              <a:t>Clustering</a:t>
            </a:r>
            <a:endParaRPr lang="en-US" sz="1800" dirty="0"/>
          </a:p>
          <a:p>
            <a:pPr>
              <a:lnSpc>
                <a:spcPct val="200000"/>
              </a:lnSpc>
            </a:pPr>
            <a:r>
              <a:rPr lang="en-US" sz="1800" dirty="0"/>
              <a:t>Tracking </a:t>
            </a:r>
          </a:p>
          <a:p>
            <a:pPr>
              <a:lnSpc>
                <a:spcPct val="200000"/>
              </a:lnSpc>
            </a:pPr>
            <a:r>
              <a:rPr lang="en-US" sz="1800" dirty="0"/>
              <a:t>Image processing: Object segmentation </a:t>
            </a:r>
            <a:endParaRPr lang="en-CA" sz="1800" dirty="0"/>
          </a:p>
        </p:txBody>
      </p:sp>
    </p:spTree>
    <p:extLst>
      <p:ext uri="{BB962C8B-B14F-4D97-AF65-F5344CB8AC3E}">
        <p14:creationId xmlns:p14="http://schemas.microsoft.com/office/powerpoint/2010/main" val="35958309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EF00E-7671-4D05-B5EB-42DB77437EA0}"/>
              </a:ext>
            </a:extLst>
          </p:cNvPr>
          <p:cNvSpPr>
            <a:spLocks noGrp="1"/>
          </p:cNvSpPr>
          <p:nvPr>
            <p:ph type="title"/>
          </p:nvPr>
        </p:nvSpPr>
        <p:spPr/>
        <p:txBody>
          <a:bodyPr/>
          <a:lstStyle/>
          <a:p>
            <a:r>
              <a:rPr lang="en-US" dirty="0"/>
              <a:t>Comparison between Algorithms</a:t>
            </a:r>
          </a:p>
        </p:txBody>
      </p:sp>
      <p:pic>
        <p:nvPicPr>
          <p:cNvPr id="7" name="Picture 6">
            <a:extLst>
              <a:ext uri="{FF2B5EF4-FFF2-40B4-BE49-F238E27FC236}">
                <a16:creationId xmlns:a16="http://schemas.microsoft.com/office/drawing/2014/main" id="{06CBAC58-46B4-164D-9A4D-AD6D034BED43}"/>
              </a:ext>
            </a:extLst>
          </p:cNvPr>
          <p:cNvPicPr>
            <a:picLocks noChangeAspect="1"/>
          </p:cNvPicPr>
          <p:nvPr/>
        </p:nvPicPr>
        <p:blipFill>
          <a:blip r:embed="rId2"/>
          <a:stretch>
            <a:fillRect/>
          </a:stretch>
        </p:blipFill>
        <p:spPr>
          <a:xfrm>
            <a:off x="1644161" y="845468"/>
            <a:ext cx="6802006" cy="4236485"/>
          </a:xfrm>
          <a:prstGeom prst="rect">
            <a:avLst/>
          </a:prstGeom>
        </p:spPr>
      </p:pic>
    </p:spTree>
    <p:extLst>
      <p:ext uri="{BB962C8B-B14F-4D97-AF65-F5344CB8AC3E}">
        <p14:creationId xmlns:p14="http://schemas.microsoft.com/office/powerpoint/2010/main" val="20723071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6F2769-7194-4217-93D3-3AF3A4742282}">
  <ds:schemaRefs>
    <ds:schemaRef ds:uri="http://schemas.microsoft.com/office/2006/metadata/properties"/>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infopath/2007/PartnerControls"/>
    <ds:schemaRef ds:uri="http://schemas.microsoft.com/sharepoint/v3/fields"/>
    <ds:schemaRef ds:uri="http://www.w3.org/XML/1998/namespace"/>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13899</TotalTime>
  <Words>123</Words>
  <Application>Microsoft Macintosh PowerPoint</Application>
  <PresentationFormat>On-screen Show (16:9)</PresentationFormat>
  <Paragraphs>34</Paragraphs>
  <Slides>10</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10</vt:i4>
      </vt:variant>
    </vt:vector>
  </HeadingPairs>
  <TitlesOfParts>
    <vt:vector size="12" baseType="lpstr">
      <vt:lpstr>Arial</vt:lpstr>
      <vt:lpstr>Office Theme</vt:lpstr>
      <vt:lpstr>Clustering</vt:lpstr>
      <vt:lpstr>Mean shift Clustering</vt:lpstr>
      <vt:lpstr>Mean shift Clustering</vt:lpstr>
      <vt:lpstr>Mean shift Clustering</vt:lpstr>
      <vt:lpstr>How it is done</vt:lpstr>
      <vt:lpstr>Mean shift Clustering</vt:lpstr>
      <vt:lpstr>Mean shift Clustering</vt:lpstr>
      <vt:lpstr>Some of Mean Shift Applications</vt:lpstr>
      <vt:lpstr>Comparison between Algorithms</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Microsoft Office User</cp:lastModifiedBy>
  <cp:revision>296</cp:revision>
  <dcterms:created xsi:type="dcterms:W3CDTF">2010-04-12T23:12:02Z</dcterms:created>
  <dcterms:modified xsi:type="dcterms:W3CDTF">2018-11-24T15:04:27Z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